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1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>
      <p:cViewPr varScale="1">
        <p:scale>
          <a:sx n="78" d="100"/>
          <a:sy n="78" d="100"/>
        </p:scale>
        <p:origin x="-8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134" y="-6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C14-F508-4E81-A0FE-1F7CB5A86DB5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B3F0-AA59-411E-94EB-68C9AC9EE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Criminal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9, Lecture</a:t>
            </a:r>
            <a:r>
              <a:rPr lang="en-US" baseline="0" dirty="0" smtClean="0"/>
              <a:t> 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Part 9:  Property Crimes</a:t>
            </a:r>
          </a:p>
          <a:p>
            <a:r>
              <a:rPr lang="en-US" dirty="0" smtClean="0"/>
              <a:t>Lecture </a:t>
            </a:r>
            <a:r>
              <a:rPr lang="en-US" dirty="0" smtClean="0"/>
              <a:t>2:  Embezzlement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Property generally crimes are those which involve the unlawful transfer of possession and/or title to property</a:t>
            </a:r>
          </a:p>
          <a:p>
            <a:pPr lvl="1"/>
            <a:r>
              <a:rPr lang="en-US" dirty="0" smtClean="0"/>
              <a:t>Larceny, Embezzlement, False Pretenses, Larceny-by-Trick, Robbery, Burglary*</a:t>
            </a:r>
          </a:p>
          <a:p>
            <a:pPr lvl="2"/>
            <a:r>
              <a:rPr lang="en-US" i="1" dirty="0" smtClean="0"/>
              <a:t>*Strictly speaking need not involve possession/title to property, however I include it here for pedagogical reasons</a:t>
            </a:r>
          </a:p>
          <a:p>
            <a:pPr lvl="1"/>
            <a:r>
              <a:rPr lang="en-US" i="1" dirty="0" smtClean="0"/>
              <a:t>A note on MPC Property crimes – they are consolidated into a single section (§ 223) and thus do not precisely correspond to CL categorizations</a:t>
            </a:r>
            <a:endParaRPr lang="en-US" dirty="0"/>
          </a:p>
          <a:p>
            <a:pPr lvl="1"/>
            <a:r>
              <a:rPr lang="en-US" u="sng" dirty="0" smtClean="0"/>
              <a:t>We will focus on CL definitions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Embezzlement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MPC § 224.13 </a:t>
            </a:r>
            <a:r>
              <a:rPr lang="en-US" i="1" dirty="0" smtClean="0"/>
              <a:t>(not in CB)</a:t>
            </a:r>
            <a:r>
              <a:rPr lang="en-US" dirty="0" smtClean="0"/>
              <a:t> – Misapplication of Entrusted Property and Property of Government or Financial Institution</a:t>
            </a:r>
          </a:p>
          <a:p>
            <a:pPr lvl="1"/>
            <a:r>
              <a:rPr lang="en-US" dirty="0" smtClean="0"/>
              <a:t>“A person commits an offense if he applies or disposes of property that has been entrusted to him as a fiduciary, or property of the government or of a financial institution, in a manner which he knows is unlawful and involves substantial risk of loss or detriment to the owner of the property or to a person for whose benefit the property was entrusted.”</a:t>
            </a:r>
          </a:p>
          <a:p>
            <a:pPr lvl="1"/>
            <a:r>
              <a:rPr lang="en-US" i="1" dirty="0" smtClean="0"/>
              <a:t>Note:  "Fiduciary" includes trustee, guardian, executor, administrator, receiver and any person carrying on fiduciary functions on behalf of a corporation or other organization which is a fiduciary.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Embezzlement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CL:  obtaining lawful possession of the personal property of another, which property was entrusted to the Δ, after which the Δ coverts the property for Δ’s own use</a:t>
            </a:r>
          </a:p>
          <a:p>
            <a:pPr lvl="1"/>
            <a:r>
              <a:rPr lang="en-US" dirty="0" smtClean="0"/>
              <a:t>Specific intent crime (violation of fiduciary trust)</a:t>
            </a:r>
          </a:p>
          <a:p>
            <a:r>
              <a:rPr lang="en-US" dirty="0" smtClean="0"/>
              <a:t>Three elements:</a:t>
            </a:r>
          </a:p>
          <a:p>
            <a:pPr lvl="1"/>
            <a:r>
              <a:rPr lang="en-US" dirty="0" smtClean="0"/>
              <a:t>(1) obtaining </a:t>
            </a:r>
            <a:r>
              <a:rPr lang="en-US" u="sng" dirty="0" smtClean="0"/>
              <a:t>lawful possession</a:t>
            </a:r>
            <a:endParaRPr lang="en-US" dirty="0" smtClean="0"/>
          </a:p>
          <a:p>
            <a:pPr lvl="1"/>
            <a:r>
              <a:rPr lang="en-US" dirty="0" smtClean="0"/>
              <a:t>(2) misuse of the </a:t>
            </a:r>
            <a:r>
              <a:rPr lang="en-US" u="sng" dirty="0" smtClean="0"/>
              <a:t>fiduciary authority</a:t>
            </a:r>
            <a:r>
              <a:rPr lang="en-US" dirty="0" smtClean="0"/>
              <a:t> attached to the original grant of lawful possession</a:t>
            </a:r>
          </a:p>
          <a:p>
            <a:pPr lvl="1"/>
            <a:r>
              <a:rPr lang="en-US" dirty="0" smtClean="0"/>
              <a:t>(3) conversion (torts definition!) for Δ’s personal use </a:t>
            </a:r>
            <a:r>
              <a:rPr lang="en-US" u="sng" dirty="0" smtClean="0"/>
              <a:t>after</a:t>
            </a:r>
            <a:r>
              <a:rPr lang="en-US" dirty="0" smtClean="0"/>
              <a:t> misuse of fiduciary grant (usually to acquire </a:t>
            </a:r>
            <a:r>
              <a:rPr lang="en-US" u="sng" dirty="0" smtClean="0"/>
              <a:t>person</a:t>
            </a:r>
            <a:r>
              <a:rPr lang="en-US" dirty="0" smtClean="0"/>
              <a:t> possession, as opposed to fiduciary possession)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Embezzlement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Obtaining lawful possession</a:t>
            </a:r>
          </a:p>
          <a:p>
            <a:pPr lvl="1"/>
            <a:r>
              <a:rPr lang="en-US" dirty="0" smtClean="0"/>
              <a:t>Δ must actually acquire possession</a:t>
            </a:r>
          </a:p>
          <a:p>
            <a:pPr lvl="1"/>
            <a:r>
              <a:rPr lang="en-US" dirty="0" smtClean="0"/>
              <a:t>Acquisition must be by </a:t>
            </a:r>
            <a:r>
              <a:rPr lang="en-US" u="sng" dirty="0" smtClean="0"/>
              <a:t>lawful </a:t>
            </a:r>
            <a:r>
              <a:rPr lang="en-US" dirty="0" smtClean="0"/>
              <a:t>means</a:t>
            </a:r>
          </a:p>
          <a:p>
            <a:r>
              <a:rPr lang="en-US" dirty="0" smtClean="0"/>
              <a:t>Misuse of fiduciary authority</a:t>
            </a:r>
          </a:p>
          <a:p>
            <a:pPr lvl="1"/>
            <a:r>
              <a:rPr lang="en-US" dirty="0" smtClean="0"/>
              <a:t>Δ must have been entrusted, by lawful owner of property, to perform some “duty” with the property</a:t>
            </a:r>
          </a:p>
          <a:p>
            <a:pPr lvl="1"/>
            <a:r>
              <a:rPr lang="en-US" dirty="0" smtClean="0"/>
              <a:t>Δ must intentionally </a:t>
            </a:r>
            <a:r>
              <a:rPr lang="en-US" u="sng" dirty="0" smtClean="0"/>
              <a:t>abuse</a:t>
            </a:r>
            <a:r>
              <a:rPr lang="en-US" dirty="0" smtClean="0"/>
              <a:t> that grant of trust</a:t>
            </a:r>
          </a:p>
          <a:p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Δ must “convert” (take </a:t>
            </a:r>
            <a:r>
              <a:rPr lang="en-US" u="sng" dirty="0" smtClean="0"/>
              <a:t>personal</a:t>
            </a:r>
            <a:r>
              <a:rPr lang="en-US" dirty="0" smtClean="0"/>
              <a:t> possession) to the property </a:t>
            </a:r>
            <a:r>
              <a:rPr lang="en-US" u="sng" dirty="0" smtClean="0"/>
              <a:t>after</a:t>
            </a:r>
            <a:r>
              <a:rPr lang="en-US" dirty="0" smtClean="0"/>
              <a:t> abuse of the grant of fiduciary authority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Embezzlement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Δ is a bank teller, who accepts a deposit on behalf of a customer, but then puts the money into her purse instead of into the depository</a:t>
            </a:r>
          </a:p>
          <a:p>
            <a:pPr lvl="1"/>
            <a:r>
              <a:rPr lang="en-US" dirty="0" smtClean="0"/>
              <a:t>Δ is the Treasurer of an organization, and withdraws money from the organization’s bank account and uses that money for personal purchases</a:t>
            </a:r>
          </a:p>
          <a:p>
            <a:r>
              <a:rPr lang="en-US" dirty="0" smtClean="0"/>
              <a:t>Not Examples:</a:t>
            </a:r>
          </a:p>
          <a:p>
            <a:pPr lvl="1"/>
            <a:r>
              <a:rPr lang="en-US" dirty="0" smtClean="0"/>
              <a:t>Δ is a bank teller who tells the customer “I’m not going to deposit your money, I’m going to steal it instead” (and then does) – </a:t>
            </a:r>
            <a:r>
              <a:rPr lang="en-US" i="1" dirty="0" smtClean="0"/>
              <a:t>no lawful possession, no fiduciary entrustment</a:t>
            </a:r>
          </a:p>
          <a:p>
            <a:pPr lvl="1"/>
            <a:r>
              <a:rPr lang="en-US" dirty="0" smtClean="0"/>
              <a:t>Δ is the Secretary of an organization (does not have authority to withdraw money), forges the Treasurer’s signature, withdraws money from the organization’s bank account – </a:t>
            </a:r>
            <a:r>
              <a:rPr lang="en-US" i="1" dirty="0" smtClean="0"/>
              <a:t>no fiduciary entrustment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20213</TotalTime>
  <Words>510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Criminal Law</vt:lpstr>
      <vt:lpstr>Criminal Law</vt:lpstr>
      <vt:lpstr>Property Crimes</vt:lpstr>
      <vt:lpstr>Embezzlement</vt:lpstr>
      <vt:lpstr>Embezzlement</vt:lpstr>
      <vt:lpstr>Embezzlement</vt:lpstr>
      <vt:lpstr>Embezzlement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734</cp:revision>
  <dcterms:created xsi:type="dcterms:W3CDTF">2015-12-09T04:26:39Z</dcterms:created>
  <dcterms:modified xsi:type="dcterms:W3CDTF">2015-12-25T07:38:50Z</dcterms:modified>
</cp:coreProperties>
</file>